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73499015748027E-2"/>
          <c:y val="9.3656244238666086E-2"/>
          <c:w val="0.93472650098425192"/>
          <c:h val="0.7689357917731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108248"/>
        <c:axId val="685109032"/>
      </c:barChart>
      <c:catAx>
        <c:axId val="6851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685109032"/>
        <c:crosses val="autoZero"/>
        <c:auto val="1"/>
        <c:lblAlgn val="ctr"/>
        <c:lblOffset val="100"/>
        <c:noMultiLvlLbl val="0"/>
      </c:catAx>
      <c:valAx>
        <c:axId val="68510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68510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9380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Профильное обучение иностранным языкам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312C50-261E-49B1-8BD1-6459D5D9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611" y="3759055"/>
            <a:ext cx="9882389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Виктория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Анатольевна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Хрщонович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 английского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языка</a:t>
            </a:r>
          </a:p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ГБОУ гимназия №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«Гимназия петербургской культуры»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3.Подготовка к международным Кембриджским экзаменам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 для учащихся, которые планируют продолжить свою учебу за границей.</a:t>
            </a:r>
          </a:p>
          <a:p>
            <a:pPr marL="0" indent="0">
              <a:buNone/>
            </a:pPr>
            <a:r>
              <a:rPr lang="ru-RU" dirty="0" smtClean="0"/>
              <a:t> Учащиеся готовятся к</a:t>
            </a:r>
            <a:r>
              <a:rPr lang="en-US" dirty="0" smtClean="0"/>
              <a:t> </a:t>
            </a:r>
            <a:r>
              <a:rPr lang="ru-RU" dirty="0" smtClean="0"/>
              <a:t> Кембриджскому экзамену</a:t>
            </a:r>
            <a:r>
              <a:rPr lang="ru-RU" dirty="0"/>
              <a:t>, который отличается от традиционного </a:t>
            </a:r>
            <a:r>
              <a:rPr lang="ru-RU" dirty="0" smtClean="0"/>
              <a:t>экзамена  </a:t>
            </a:r>
            <a:r>
              <a:rPr lang="ru-RU" dirty="0"/>
              <a:t>по формату и тестируемым навыкам. В процессе обучения по данному курсу учащиеся </a:t>
            </a:r>
            <a:r>
              <a:rPr lang="ru-RU" dirty="0" smtClean="0"/>
              <a:t>знакомятся </a:t>
            </a:r>
            <a:r>
              <a:rPr lang="ru-RU" dirty="0"/>
              <a:t>с форматом данного экзамена и </a:t>
            </a:r>
            <a:r>
              <a:rPr lang="ru-RU" dirty="0" smtClean="0"/>
              <a:t> практикуются </a:t>
            </a:r>
            <a:r>
              <a:rPr lang="ru-RU" dirty="0"/>
              <a:t>в выполнении экзаменационных заданий.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9" y="4368986"/>
            <a:ext cx="4185634" cy="2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5372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4.Решение сложных экзаменационных заданий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828" y="6217320"/>
            <a:ext cx="10515600" cy="43513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Выпускник череповецкого лицея сдал два экзамена на 100 балл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72" y="2253746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5. Подготовка к олимпиадам «Путь к олимпу»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9867"/>
            <a:ext cx="10515600" cy="19736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Показатели успешного освоения курса:</a:t>
            </a:r>
          </a:p>
          <a:p>
            <a:r>
              <a:rPr lang="ru-RU" dirty="0" smtClean="0"/>
              <a:t>Призеры и победители районного и регионального уровня </a:t>
            </a:r>
            <a:r>
              <a:rPr lang="ru-RU" dirty="0" err="1" smtClean="0"/>
              <a:t>ВсОШ</a:t>
            </a:r>
            <a:endParaRPr lang="ru-RU" dirty="0" smtClean="0"/>
          </a:p>
          <a:p>
            <a:r>
              <a:rPr lang="ru-RU" dirty="0" smtClean="0"/>
              <a:t>Призеры и победители всероссийского конкурса научно-исследовательских проектов «Горизонты открытий» </a:t>
            </a:r>
            <a:endParaRPr lang="ru-RU" dirty="0"/>
          </a:p>
        </p:txBody>
      </p:sp>
      <p:pic>
        <p:nvPicPr>
          <p:cNvPr id="8" name="Picture 2" descr="%d0%9b%d0%be%d0%b3%d0%be%d1%82%d0%b8%d0%bf_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969" y="3348507"/>
            <a:ext cx="1850533" cy="18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6. </a:t>
            </a:r>
            <a:r>
              <a:rPr lang="en-US" b="1" dirty="0" smtClean="0">
                <a:latin typeface="+mn-lt"/>
              </a:rPr>
              <a:t>Skill course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Элективный курс адресован учащимся, которые планируют выполнить Индивидуальный проект на иностранном языке.</a:t>
            </a:r>
          </a:p>
          <a:p>
            <a:pPr marL="0" indent="0">
              <a:buNone/>
            </a:pPr>
            <a:r>
              <a:rPr lang="ru-RU" dirty="0" smtClean="0"/>
              <a:t>Данный курс помогает учащимся развивать навыки :</a:t>
            </a:r>
          </a:p>
          <a:p>
            <a:r>
              <a:rPr lang="ru-RU" dirty="0" smtClean="0"/>
              <a:t>исследовательской деятельности на иностранном языке,</a:t>
            </a:r>
          </a:p>
          <a:p>
            <a:r>
              <a:rPr lang="ru-RU" dirty="0"/>
              <a:t> </a:t>
            </a:r>
            <a:r>
              <a:rPr lang="ru-RU" dirty="0" smtClean="0"/>
              <a:t>умению </a:t>
            </a:r>
            <a:r>
              <a:rPr lang="ru-RU" dirty="0"/>
              <a:t>презентовать ход своей деятельности и ее результаты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навыков конструктивного сотрудничества;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навыков публичного выступления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8338"/>
            <a:ext cx="10515600" cy="9823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Roboto"/>
              </a:rPr>
              <a:t>Преимущества профильного обучения: 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Индивидуальный образовательный маршрут (ИОМ</a:t>
            </a:r>
            <a:r>
              <a:rPr lang="ru-RU" dirty="0" smtClean="0">
                <a:cs typeface="Calibri" panose="020F0502020204030204" pitchFamily="34" charset="0"/>
              </a:rPr>
              <a:t>);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Выбор элективных </a:t>
            </a:r>
            <a:r>
              <a:rPr lang="ru-RU" dirty="0" smtClean="0">
                <a:cs typeface="Calibri" panose="020F0502020204030204" pitchFamily="34" charset="0"/>
              </a:rPr>
              <a:t>курсов;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Улучшенная подготовка к сдаче ЕГЭ по иностранным </a:t>
            </a:r>
            <a:r>
              <a:rPr lang="ru-RU" dirty="0" smtClean="0">
                <a:cs typeface="Calibri" panose="020F0502020204030204" pitchFamily="34" charset="0"/>
              </a:rPr>
              <a:t>языкам;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Возможность участия в международных проектах, программах </a:t>
            </a:r>
            <a:r>
              <a:rPr lang="ru-RU" dirty="0" smtClean="0">
                <a:cs typeface="Calibri" panose="020F0502020204030204" pitchFamily="34" charset="0"/>
              </a:rPr>
              <a:t>обмена;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Высокий уровень сдачи ЕГЭ и международных </a:t>
            </a:r>
            <a:r>
              <a:rPr lang="ru-RU" dirty="0" smtClean="0">
                <a:cs typeface="Calibri" panose="020F0502020204030204" pitchFamily="34" charset="0"/>
              </a:rPr>
              <a:t>экзаменов;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Помогает поступить в высшее учебное заведение на специальности </a:t>
            </a:r>
            <a:r>
              <a:rPr lang="ru-RU" dirty="0" smtClean="0">
                <a:cs typeface="Calibri" panose="020F0502020204030204" pitchFamily="34" charset="0"/>
              </a:rPr>
              <a:t>связанные </a:t>
            </a:r>
            <a:r>
              <a:rPr lang="ru-RU" dirty="0">
                <a:cs typeface="Calibri" panose="020F0502020204030204" pitchFamily="34" charset="0"/>
              </a:rPr>
              <a:t>с иностранным </a:t>
            </a:r>
            <a:r>
              <a:rPr lang="ru-RU" dirty="0" smtClean="0">
                <a:cs typeface="Calibri" panose="020F0502020204030204" pitchFamily="34" charset="0"/>
              </a:rPr>
              <a:t>языком.</a:t>
            </a:r>
            <a:endParaRPr lang="ru-RU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4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Roboto"/>
              </a:rPr>
              <a:t>Недостатки профильного обучения: 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Тестирование учащихся при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поступлении;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Повышенный уровень сложности учебного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материала;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Малое количество часов на предметы не по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профилю;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всегда учащиеся идут по своему желанию (так захотели родители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Ошибочный выбор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профиля;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Еще большая временная загруженность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старшеклассника;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 постоянного повышения квалификации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учителей;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Ведение индивидуальных образовательных маршрутов (ИОМ). Дополнительная документация для учителей.</a:t>
            </a:r>
          </a:p>
          <a:p>
            <a:endParaRPr lang="ru-RU" sz="2400" dirty="0"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7249"/>
            <a:ext cx="10515600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latin typeface="Roboto"/>
              </a:rPr>
              <a:t>Мероприятия проводимые в рамках </a:t>
            </a:r>
            <a:r>
              <a:rPr lang="ru-RU" sz="3600" b="1" dirty="0" err="1">
                <a:latin typeface="Roboto"/>
              </a:rPr>
              <a:t>предпрофильного</a:t>
            </a:r>
            <a:r>
              <a:rPr lang="ru-RU" sz="3600" b="1" dirty="0">
                <a:latin typeface="Roboto"/>
              </a:rPr>
              <a:t> обучения: </a:t>
            </a:r>
            <a:br>
              <a:rPr lang="ru-RU" sz="3600" b="1" dirty="0">
                <a:latin typeface="Roboto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ru-RU" dirty="0">
                <a:cs typeface="Calibri" panose="020F0502020204030204" pitchFamily="34" charset="0"/>
              </a:rPr>
              <a:t>Посещение учащимися 8-9 классов уроков профильных </a:t>
            </a:r>
            <a:r>
              <a:rPr lang="ru-RU" dirty="0" smtClean="0">
                <a:cs typeface="Calibri" panose="020F0502020204030204" pitchFamily="34" charset="0"/>
              </a:rPr>
              <a:t>предметов;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День открытых дверей «Навигатор профильного обучения</a:t>
            </a:r>
            <a:r>
              <a:rPr lang="ru-RU" dirty="0" smtClean="0">
                <a:cs typeface="Calibri" panose="020F0502020204030204" pitchFamily="34" charset="0"/>
              </a:rPr>
              <a:t>»;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Мастер-классы выпускников гимназии, с целью популяризации профильного </a:t>
            </a:r>
            <a:r>
              <a:rPr lang="ru-RU" dirty="0" smtClean="0">
                <a:cs typeface="Calibri" panose="020F0502020204030204" pitchFamily="34" charset="0"/>
              </a:rPr>
              <a:t>обучения;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Совместные родительские собрания с учителями, учениками и </a:t>
            </a:r>
            <a:r>
              <a:rPr lang="ru-RU" dirty="0" smtClean="0">
                <a:cs typeface="Calibri" panose="020F0502020204030204" pitchFamily="34" charset="0"/>
              </a:rPr>
              <a:t>родителями;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Мероприятия по профориентации, проводимые психологом, учителями иностранного </a:t>
            </a:r>
            <a:r>
              <a:rPr lang="ru-RU" dirty="0" smtClean="0">
                <a:cs typeface="Calibri" panose="020F0502020204030204" pitchFamily="34" charset="0"/>
              </a:rPr>
              <a:t>языка;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Участие в конкурсах, олимпиадах по иностранному языку, исследовательских </a:t>
            </a:r>
            <a:r>
              <a:rPr lang="ru-RU" dirty="0" smtClean="0">
                <a:cs typeface="Calibri" panose="020F0502020204030204" pitchFamily="34" charset="0"/>
              </a:rPr>
              <a:t>проектах;</a:t>
            </a:r>
            <a:endParaRPr lang="ru-RU" dirty="0">
              <a:cs typeface="Calibri" panose="020F0502020204030204" pitchFamily="34" charset="0"/>
            </a:endParaRPr>
          </a:p>
          <a:p>
            <a:pPr marL="342900" indent="-342900"/>
            <a:r>
              <a:rPr lang="ru-RU" dirty="0">
                <a:cs typeface="Calibri" panose="020F0502020204030204" pitchFamily="34" charset="0"/>
              </a:rPr>
              <a:t>Конкурс </a:t>
            </a:r>
            <a:r>
              <a:rPr lang="ru-RU" dirty="0" smtClean="0">
                <a:cs typeface="Calibri" panose="020F0502020204030204" pitchFamily="34" charset="0"/>
              </a:rPr>
              <a:t>портфолио.</a:t>
            </a:r>
            <a:endParaRPr lang="ru-RU" dirty="0"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8" y="365125"/>
            <a:ext cx="1067924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5" y="365125"/>
            <a:ext cx="1142250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8338"/>
            <a:ext cx="10515600" cy="98235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Поступление выпускников гимназии № 32 в языковые ВУЗы, в том числе за рубежом (Чехия, Англия, Ирландия)</a:t>
            </a:r>
            <a:b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9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Профильное </a:t>
            </a:r>
            <a:r>
              <a:rPr lang="ru-RU" b="1" dirty="0" smtClean="0">
                <a:latin typeface="+mn-lt"/>
              </a:rPr>
              <a:t>обучение -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32454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средство дифференциации и индивидуализации обучения, позволяющее за счет изменений в структуре, содержании и организации образовательного процесса, более полно учитывать интересы, склонности и способности учащихся, создавать условия для обучения старшеклассников в </a:t>
            </a:r>
            <a:r>
              <a:rPr lang="ru-RU" dirty="0" smtClean="0"/>
              <a:t> </a:t>
            </a:r>
            <a:r>
              <a:rPr lang="ru-RU" dirty="0"/>
              <a:t>соответствии с их профессиональными интересами и намерениями в отношении продолжения образования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Профильное обучение и профориентац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01630"/>
            <a:ext cx="2365375" cy="2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Содержание профильного обучения, на основании концепции, включает в себя три составляющие: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i="1" dirty="0">
                <a:latin typeface="+mn-lt"/>
              </a:rPr>
              <a:t>основной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или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i="1" dirty="0">
                <a:latin typeface="+mn-lt"/>
              </a:rPr>
              <a:t>базовый курс </a:t>
            </a:r>
            <a:r>
              <a:rPr lang="ru-RU" sz="2800" dirty="0">
                <a:latin typeface="+mn-lt"/>
              </a:rPr>
              <a:t>предметов</a:t>
            </a:r>
            <a:r>
              <a:rPr lang="ru-RU" sz="2800" b="1" dirty="0">
                <a:latin typeface="+mn-lt"/>
              </a:rPr>
              <a:t>, </a:t>
            </a:r>
            <a:r>
              <a:rPr lang="ru-RU" sz="2800" b="1" i="1" dirty="0">
                <a:latin typeface="+mn-lt"/>
              </a:rPr>
              <a:t>профильный курс</a:t>
            </a:r>
            <a:r>
              <a:rPr lang="ru-RU" sz="2800" b="1" dirty="0">
                <a:latin typeface="+mn-lt"/>
              </a:rPr>
              <a:t>, </a:t>
            </a:r>
            <a:r>
              <a:rPr lang="ru-RU" sz="2800" b="1" i="1" dirty="0">
                <a:latin typeface="+mn-lt"/>
              </a:rPr>
              <a:t>элективные курсы</a:t>
            </a:r>
            <a:r>
              <a:rPr lang="ru-RU" sz="2800" b="1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 </a:t>
            </a:r>
            <a:r>
              <a:rPr lang="ru-RU" dirty="0"/>
              <a:t>из этих трех типов вносит свой вклад в решение задач профильного обучения. Базовая часть обязательная для всех школьников. Она направлена на завершение общеобразовательной подготовки учеников. </a:t>
            </a:r>
            <a:r>
              <a:rPr lang="ru-RU" dirty="0" smtClean="0"/>
              <a:t>Профильные </a:t>
            </a:r>
            <a:r>
              <a:rPr lang="ru-RU" dirty="0"/>
              <a:t>предметы обеспечивают углубленное изучение предметов определенного профиля и ориентированы на подготовку выпускников школы к поступлению в ВУЗЫ и последующему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409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14" y="2575774"/>
            <a:ext cx="3113555" cy="1643600"/>
          </a:xfrm>
        </p:spPr>
      </p:pic>
      <p:sp>
        <p:nvSpPr>
          <p:cNvPr id="7" name="Прямоугольник 6"/>
          <p:cNvSpPr/>
          <p:nvPr/>
        </p:nvSpPr>
        <p:spPr>
          <a:xfrm>
            <a:off x="838200" y="191105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Цель профильного обучения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– помочь каждому выпускнику найти то, что ему по душе.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13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Roboto"/>
              </a:rPr>
              <a:t>ЗАДАЧИ СТАРШЕЙ СТУПЕНИ ОБУЧЕНИЯ </a:t>
            </a:r>
            <a:r>
              <a:rPr lang="ru-RU" b="1" dirty="0" smtClean="0">
                <a:latin typeface="Roboto"/>
              </a:rPr>
              <a:t>ИНОСТРАННОМУ ЯЗЫКУ: 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обеспечить завершение   общеобразовательной и языковой подготовки школьников;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 помочь старшеклассникам в их самоопределении  в определении роли и места иностранного языка в их планах на будущее;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 создать базу для возможного использования ИЯ в трудовой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деятельности сразу после окончания школы;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cs typeface="Calibri" panose="020F0502020204030204" pitchFamily="34" charset="0"/>
              </a:rPr>
              <a:t>нацелить и подготовить старшеклассников к продолжению языкового образования.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4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248"/>
            <a:ext cx="10515600" cy="11111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ДВУХУРОВНЕВАЯ СИСТЕМА ПОДГОТОВКИ ШКОЛЬНИКОВ:</a:t>
            </a:r>
            <a:r>
              <a:rPr lang="ru-RU" b="1" dirty="0">
                <a:latin typeface="Roboto"/>
              </a:rPr>
              <a:t/>
            </a:r>
            <a:br>
              <a:rPr lang="ru-RU" b="1" dirty="0"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общеобразовательная / базовая 3 часа в неделю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профильная 6 часов в неделю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10864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62" y="365125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Элективные 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новый элемент учебного плана, цель которых дополнить содержание профиля. Они связаны, прежде всего, с удовлетворением индивидуальных образовательных интересов, потребностей и склонностей каждого школьника. В отличие от факультативов и кружков элективные курсы обязательны для посещения и реализуются за счет школьного компонента учебного плана.</a:t>
            </a:r>
          </a:p>
        </p:txBody>
      </p:sp>
    </p:spTree>
    <p:extLst>
      <p:ext uri="{BB962C8B-B14F-4D97-AF65-F5344CB8AC3E}">
        <p14:creationId xmlns:p14="http://schemas.microsoft.com/office/powerpoint/2010/main" val="29700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Английский язык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Элективные курсы:</a:t>
            </a:r>
          </a:p>
          <a:p>
            <a:pPr marL="0" indent="0">
              <a:buNone/>
            </a:pPr>
            <a:r>
              <a:rPr lang="ru-RU" sz="4000" dirty="0" smtClean="0"/>
              <a:t>1 . </a:t>
            </a:r>
            <a:r>
              <a:rPr lang="ru-RU" sz="4000" b="1" dirty="0" smtClean="0"/>
              <a:t>Деловой английский</a:t>
            </a:r>
          </a:p>
          <a:p>
            <a:pPr marL="0" indent="0">
              <a:buNone/>
            </a:pPr>
            <a:r>
              <a:rPr lang="ru-RU" dirty="0" smtClean="0"/>
              <a:t>Курс актуален для учащихся</a:t>
            </a:r>
            <a:r>
              <a:rPr lang="ru-RU" dirty="0"/>
              <a:t>, которые собираются продолжить свое образование и начать карьеру в области </a:t>
            </a:r>
            <a:r>
              <a:rPr lang="ru-RU" dirty="0" smtClean="0"/>
              <a:t>бизнеса. Развивает </a:t>
            </a:r>
            <a:r>
              <a:rPr lang="ru-RU" dirty="0"/>
              <a:t>у учащихся </a:t>
            </a:r>
            <a:r>
              <a:rPr lang="ru-RU" dirty="0" smtClean="0"/>
              <a:t> </a:t>
            </a:r>
            <a:r>
              <a:rPr lang="ru-RU" dirty="0"/>
              <a:t>профильные языковые умения, такие, как умение проводить презентации и переговоры на английском языке, вести деловую корреспонденцию, отвечать на телефонные </a:t>
            </a:r>
            <a:r>
              <a:rPr lang="ru-RU" dirty="0" smtClean="0"/>
              <a:t>звонки.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49" y="457803"/>
            <a:ext cx="3382851" cy="22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2.Технический английский. </a:t>
            </a:r>
            <a:r>
              <a:rPr lang="en-US" b="1" dirty="0">
                <a:latin typeface="+mn-lt"/>
              </a:rPr>
              <a:t>English for Science and Technology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Курс направлен:</a:t>
            </a:r>
          </a:p>
          <a:p>
            <a:pPr>
              <a:buFontTx/>
              <a:buChar char="-"/>
            </a:pPr>
            <a:r>
              <a:rPr lang="ru-RU" dirty="0" smtClean="0"/>
              <a:t>на освоение </a:t>
            </a:r>
            <a:r>
              <a:rPr lang="ru-RU" dirty="0"/>
              <a:t>общетехнической лексики в объеме, достаточном для понимания текстов средней сложности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своение </a:t>
            </a:r>
            <a:r>
              <a:rPr lang="ru-RU" dirty="0"/>
              <a:t>навыков устной коммуникации в естественнонаучных областях.</a:t>
            </a:r>
          </a:p>
          <a:p>
            <a:pPr marL="0" indent="0">
              <a:buNone/>
            </a:pPr>
            <a:r>
              <a:rPr lang="ru-RU" dirty="0" smtClean="0"/>
              <a:t>- совершенствование навыков перевода текстов в области физики, химии, биологии.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74" y="365125"/>
            <a:ext cx="1545465" cy="2060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05" y="5022762"/>
            <a:ext cx="2776145" cy="11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746</Words>
  <Application>Microsoft Office PowerPoint</Application>
  <PresentationFormat>Широкоэкранный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Wingdings</vt:lpstr>
      <vt:lpstr>Тема Office</vt:lpstr>
      <vt:lpstr>Профильное обучение иностранным языкам</vt:lpstr>
      <vt:lpstr>Профильное обучение -</vt:lpstr>
      <vt:lpstr>Содержание профильного обучения, на основании концепции, включает в себя три составляющие: основной или базовый курс предметов, профильный курс, элективные курсы.</vt:lpstr>
      <vt:lpstr>Презентация PowerPoint</vt:lpstr>
      <vt:lpstr>ЗАДАЧИ СТАРШЕЙ СТУПЕНИ ОБУЧЕНИЯ ИНОСТРАННОМУ ЯЗЫКУ:  </vt:lpstr>
      <vt:lpstr>ДВУХУРОВНЕВАЯ СИСТЕМА ПОДГОТОВКИ ШКОЛЬНИКОВ: </vt:lpstr>
      <vt:lpstr>Элективные курсы</vt:lpstr>
      <vt:lpstr>Английский язык</vt:lpstr>
      <vt:lpstr>2.Технический английский. English for Science and Technology</vt:lpstr>
      <vt:lpstr>3.Подготовка к международным Кембриджским экзаменам</vt:lpstr>
      <vt:lpstr>4.Решение сложных экзаменационных заданий</vt:lpstr>
      <vt:lpstr>5. Подготовка к олимпиадам «Путь к олимпу»</vt:lpstr>
      <vt:lpstr>6. Skill course</vt:lpstr>
      <vt:lpstr>Преимущества профильного обучения:  </vt:lpstr>
      <vt:lpstr>Недостатки профильного обучения:  </vt:lpstr>
      <vt:lpstr>Мероприятия проводимые в рамках предпрофильного обучения:   </vt:lpstr>
      <vt:lpstr>Презентация PowerPoint</vt:lpstr>
      <vt:lpstr>Презентация PowerPoint</vt:lpstr>
      <vt:lpstr>Поступление выпускников гимназии № 32 в языковые ВУЗы, в том числе за рубежом (Чехия, Англия, Ирландия)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frezia22@mail.ru</cp:lastModifiedBy>
  <cp:revision>18</cp:revision>
  <dcterms:created xsi:type="dcterms:W3CDTF">2021-06-25T08:30:56Z</dcterms:created>
  <dcterms:modified xsi:type="dcterms:W3CDTF">2022-02-13T21:17:57Z</dcterms:modified>
</cp:coreProperties>
</file>